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14"/>
  </p:notesMasterIdLst>
  <p:handoutMasterIdLst>
    <p:handoutMasterId r:id="rId15"/>
  </p:handoutMasterIdLst>
  <p:sldIdLst>
    <p:sldId id="256" r:id="rId2"/>
    <p:sldId id="287" r:id="rId3"/>
    <p:sldId id="259" r:id="rId4"/>
    <p:sldId id="299" r:id="rId5"/>
    <p:sldId id="279" r:id="rId6"/>
    <p:sldId id="274" r:id="rId7"/>
    <p:sldId id="280" r:id="rId8"/>
    <p:sldId id="300" r:id="rId9"/>
    <p:sldId id="301" r:id="rId10"/>
    <p:sldId id="260" r:id="rId11"/>
    <p:sldId id="296" r:id="rId12"/>
    <p:sldId id="297" r:id="rId13"/>
  </p:sldIdLst>
  <p:sldSz cx="9144000" cy="6858000" type="screen4x3"/>
  <p:notesSz cx="6858000" cy="93138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06666"/>
    <a:srgbClr val="0099FF"/>
    <a:srgbClr val="00FFCC"/>
    <a:srgbClr val="00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autoAdjust="0"/>
    <p:restoredTop sz="90239" autoAdjust="0"/>
  </p:normalViewPr>
  <p:slideViewPr>
    <p:cSldViewPr snapToGrid="0">
      <p:cViewPr>
        <p:scale>
          <a:sx n="64" d="100"/>
          <a:sy n="64" d="100"/>
        </p:scale>
        <p:origin x="-312" y="-2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86"/>
    </p:cViewPr>
  </p:sorterViewPr>
  <p:notesViewPr>
    <p:cSldViewPr snapToGrid="0">
      <p:cViewPr varScale="1">
        <p:scale>
          <a:sx n="69" d="100"/>
          <a:sy n="69" d="100"/>
        </p:scale>
        <p:origin x="-2790" y="-102"/>
      </p:cViewPr>
      <p:guideLst>
        <p:guide orient="horz" pos="2933"/>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lnSpc>
                <a:spcPct val="80000"/>
              </a:lnSpc>
              <a:spcBef>
                <a:spcPct val="20000"/>
              </a:spcBef>
              <a:defRPr sz="1200"/>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lnSpc>
                <a:spcPct val="80000"/>
              </a:lnSpc>
              <a:spcBef>
                <a:spcPct val="20000"/>
              </a:spcBef>
              <a:defRPr sz="1200"/>
            </a:lvl1pPr>
          </a:lstStyle>
          <a:p>
            <a:pPr>
              <a:defRPr/>
            </a:pPr>
            <a:fld id="{617BFAB3-DA2A-474E-850A-5CA589621FD5}" type="datetimeFigureOut">
              <a:rPr lang="en-US"/>
              <a:pPr>
                <a:defRPr/>
              </a:pPr>
              <a:t>11/12/2011</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lnSpc>
                <a:spcPct val="80000"/>
              </a:lnSpc>
              <a:spcBef>
                <a:spcPct val="20000"/>
              </a:spcBef>
              <a:defRPr sz="1200"/>
            </a:lvl1pPr>
          </a:lstStyle>
          <a:p>
            <a:pPr>
              <a:defRPr/>
            </a:pPr>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lnSpc>
                <a:spcPct val="80000"/>
              </a:lnSpc>
              <a:spcBef>
                <a:spcPct val="20000"/>
              </a:spcBef>
              <a:defRPr sz="1200"/>
            </a:lvl1pPr>
          </a:lstStyle>
          <a:p>
            <a:pPr>
              <a:defRPr/>
            </a:pPr>
            <a:fld id="{941CA422-37B7-4C4B-9FC2-A2701A02DA1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pPr>
              <a:defRPr/>
            </a:pPr>
            <a:endParaRPr lang="en-US"/>
          </a:p>
        </p:txBody>
      </p:sp>
      <p:sp>
        <p:nvSpPr>
          <p:cNvPr id="61443"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01725" y="698500"/>
            <a:ext cx="4654550" cy="3492500"/>
          </a:xfrm>
          <a:prstGeom prst="rect">
            <a:avLst/>
          </a:prstGeom>
          <a:noFill/>
          <a:ln w="9525">
            <a:solidFill>
              <a:srgbClr val="000000"/>
            </a:solidFill>
            <a:miter lim="800000"/>
            <a:headEnd/>
            <a:tailEnd/>
          </a:ln>
        </p:spPr>
      </p:sp>
      <p:sp>
        <p:nvSpPr>
          <p:cNvPr id="61445" name="Rectangle 5"/>
          <p:cNvSpPr>
            <a:spLocks noGrp="1" noChangeArrowheads="1"/>
          </p:cNvSpPr>
          <p:nvPr>
            <p:ph type="body" sz="quarter" idx="3"/>
          </p:nvPr>
        </p:nvSpPr>
        <p:spPr bwMode="auto">
          <a:xfrm>
            <a:off x="685800" y="4424363"/>
            <a:ext cx="54864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446" name="Rectangle 6"/>
          <p:cNvSpPr>
            <a:spLocks noGrp="1" noChangeArrowheads="1"/>
          </p:cNvSpPr>
          <p:nvPr>
            <p:ph type="ftr" sz="quarter" idx="4"/>
          </p:nvPr>
        </p:nvSpPr>
        <p:spPr bwMode="auto">
          <a:xfrm>
            <a:off x="0"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pPr>
              <a:defRPr/>
            </a:pPr>
            <a:endParaRPr lang="en-US"/>
          </a:p>
        </p:txBody>
      </p:sp>
      <p:sp>
        <p:nvSpPr>
          <p:cNvPr id="61447" name="Rectangle 7"/>
          <p:cNvSpPr>
            <a:spLocks noGrp="1" noChangeArrowheads="1"/>
          </p:cNvSpPr>
          <p:nvPr>
            <p:ph type="sldNum" sz="quarter" idx="5"/>
          </p:nvPr>
        </p:nvSpPr>
        <p:spPr bwMode="auto">
          <a:xfrm>
            <a:off x="3884613"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pPr>
              <a:defRPr/>
            </a:pPr>
            <a:fld id="{C50ACE42-8C8A-432E-B1F2-9985C62B2C5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4938091B-F421-4E9B-B6FA-1DEACE502845}" type="slidenum">
              <a:rPr lang="en-US" smtClean="0"/>
              <a:pPr/>
              <a:t>1</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buFontTx/>
              <a:buChar char="•"/>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p:spPr>
        <p:txBody>
          <a:bodyPr/>
          <a:lstStyle/>
          <a:p>
            <a:pPr eaLnBrk="1" hangingPunct="1"/>
            <a:endParaRPr lang="en-US" smtClean="0"/>
          </a:p>
        </p:txBody>
      </p:sp>
      <p:sp>
        <p:nvSpPr>
          <p:cNvPr id="18435" name="Slide Number Placeholder 3"/>
          <p:cNvSpPr>
            <a:spLocks noGrp="1"/>
          </p:cNvSpPr>
          <p:nvPr>
            <p:ph type="sldNum" sz="quarter" idx="5"/>
          </p:nvPr>
        </p:nvSpPr>
        <p:spPr>
          <a:noFill/>
        </p:spPr>
        <p:txBody>
          <a:bodyPr/>
          <a:lstStyle/>
          <a:p>
            <a:fld id="{993AF294-F0F1-41CE-A877-D3C3DF88D4C9}"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F86C6835-C2DB-416D-AA1D-7BD8AC5BF2D2}" type="slidenum">
              <a:rPr lang="en-US" smtClean="0"/>
              <a:pPr/>
              <a:t>3</a:t>
            </a:fld>
            <a:endParaRPr 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buFontTx/>
              <a:buChar char="•"/>
            </a:pPr>
            <a:r>
              <a:rPr lang="en-US" smtClean="0"/>
              <a:t>The length of the Initial Educator license is 5-year; non-renewable (however, may be renewed if the educator is not employed for at least 3 years within the 5-year period)</a:t>
            </a:r>
          </a:p>
          <a:p>
            <a:pPr eaLnBrk="1" hangingPunct="1">
              <a:buFontTx/>
              <a:buChar char="•"/>
            </a:pPr>
            <a:r>
              <a:rPr lang="en-US" smtClean="0"/>
              <a:t>The Initial Educator develops a Professional Development Plan (PDP) addressing 2 or more teacher standards.</a:t>
            </a:r>
          </a:p>
          <a:p>
            <a:pPr eaLnBrk="1" hangingPunct="1">
              <a:buFontTx/>
              <a:buChar char="•"/>
            </a:pPr>
            <a:r>
              <a:rPr lang="en-US" smtClean="0"/>
              <a:t>The Initial Educator must submit the PDP for Goal Approval in the second year of the licensure cycle if under contract—even if contracted part time.</a:t>
            </a:r>
          </a:p>
          <a:p>
            <a:pPr eaLnBrk="1" hangingPunct="1">
              <a:buFontTx/>
              <a:buChar char="•"/>
            </a:pPr>
            <a:r>
              <a:rPr lang="en-US" smtClean="0"/>
              <a:t>The Initial Educator must submit the PDP for verification in the 5</a:t>
            </a:r>
            <a:r>
              <a:rPr lang="en-US" baseline="30000" smtClean="0"/>
              <a:t>th</a:t>
            </a:r>
            <a:r>
              <a:rPr lang="en-US" smtClean="0"/>
              <a:t> year of the licensure cycle.</a:t>
            </a:r>
          </a:p>
          <a:p>
            <a:pPr eaLnBrk="1" hangingPunct="1">
              <a:buFontTx/>
              <a:buChar char="•"/>
            </a:pPr>
            <a:r>
              <a:rPr lang="en-US" smtClean="0"/>
              <a:t>If major changes are made to the goal, the changes must be submitted to a team by April 1 of the year the changes were made.</a:t>
            </a:r>
          </a:p>
          <a:p>
            <a:pPr eaLnBrk="1" hangingPunct="1">
              <a:buFontTx/>
              <a:buChar char="•"/>
            </a:pPr>
            <a:r>
              <a:rPr lang="en-US" smtClean="0"/>
              <a:t>Finally, the PDP may be submitted for verification before the 5</a:t>
            </a:r>
            <a:r>
              <a:rPr lang="en-US" baseline="30000" smtClean="0"/>
              <a:t>th</a:t>
            </a:r>
            <a:r>
              <a:rPr lang="en-US" smtClean="0"/>
              <a:t> year if the Initial Educator so chooses.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9C31CF63-D5D1-4609-ABDA-ECB943853C38}" type="slidenum">
              <a:rPr lang="en-US" smtClean="0"/>
              <a:pPr/>
              <a:t>5</a:t>
            </a:fld>
            <a:endParaRPr lang="en-US"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buFontTx/>
              <a:buChar char="•"/>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p:spPr>
        <p:txBody>
          <a:bodyPr/>
          <a:lstStyle/>
          <a:p>
            <a:pPr eaLnBrk="1" hangingPunct="1"/>
            <a:endParaRPr lang="en-US" smtClean="0"/>
          </a:p>
        </p:txBody>
      </p:sp>
      <p:sp>
        <p:nvSpPr>
          <p:cNvPr id="25603" name="Slide Number Placeholder 3"/>
          <p:cNvSpPr>
            <a:spLocks noGrp="1"/>
          </p:cNvSpPr>
          <p:nvPr>
            <p:ph type="sldNum" sz="quarter" idx="5"/>
          </p:nvPr>
        </p:nvSpPr>
        <p:spPr>
          <a:noFill/>
        </p:spPr>
        <p:txBody>
          <a:bodyPr/>
          <a:lstStyle/>
          <a:p>
            <a:fld id="{A98195AF-36AF-45F4-9D85-BBCF68636564}" type="slidenum">
              <a:rPr lang="en-US" smtClean="0"/>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p:spPr>
        <p:txBody>
          <a:bodyPr/>
          <a:lstStyle/>
          <a:p>
            <a:pPr eaLnBrk="1" hangingPunct="1"/>
            <a:endParaRPr lang="en-US" smtClean="0"/>
          </a:p>
        </p:txBody>
      </p:sp>
      <p:sp>
        <p:nvSpPr>
          <p:cNvPr id="27651" name="Slide Number Placeholder 3"/>
          <p:cNvSpPr>
            <a:spLocks noGrp="1"/>
          </p:cNvSpPr>
          <p:nvPr>
            <p:ph type="sldNum" sz="quarter" idx="5"/>
          </p:nvPr>
        </p:nvSpPr>
        <p:spPr>
          <a:noFill/>
        </p:spPr>
        <p:txBody>
          <a:bodyPr/>
          <a:lstStyle/>
          <a:p>
            <a:fld id="{FF38C051-29DD-40FD-BF8D-23BD5C06EA66}" type="slidenum">
              <a:rPr lang="en-US" smtClean="0"/>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78E74FC9-B66F-4152-8566-3FA353A827F2}" type="slidenum">
              <a:rPr lang="en-US" smtClean="0"/>
              <a:pPr/>
              <a:t>10</a:t>
            </a:fld>
            <a:endParaRPr lang="en-US"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buFontTx/>
              <a:buChar char="•"/>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533400" y="1295400"/>
            <a:ext cx="8229600" cy="1143000"/>
          </a:xfrm>
        </p:spPr>
        <p:txBody>
          <a:bodyPr/>
          <a:lstStyle>
            <a:lvl1pPr algn="r">
              <a:defRPr sz="3600"/>
            </a:lvl1pPr>
          </a:lstStyle>
          <a:p>
            <a:r>
              <a:rPr lang="en-US" smtClean="0"/>
              <a:t>Click to edit Master title style</a:t>
            </a:r>
            <a:endParaRPr lang="en-US"/>
          </a:p>
        </p:txBody>
      </p:sp>
      <p:sp>
        <p:nvSpPr>
          <p:cNvPr id="53251" name="Rectangle 3"/>
          <p:cNvSpPr>
            <a:spLocks noGrp="1" noChangeArrowheads="1"/>
          </p:cNvSpPr>
          <p:nvPr>
            <p:ph type="subTitle" idx="1"/>
          </p:nvPr>
        </p:nvSpPr>
        <p:spPr>
          <a:xfrm>
            <a:off x="3711575" y="2819400"/>
            <a:ext cx="5051425" cy="1295400"/>
          </a:xfrm>
        </p:spPr>
        <p:txBody>
          <a:bodyPr/>
          <a:lstStyle>
            <a:lvl1pPr marL="0" indent="0" algn="r">
              <a:buFontTx/>
              <a:buNone/>
              <a:defRPr/>
            </a:lvl1pPr>
          </a:lstStyle>
          <a:p>
            <a:r>
              <a:rPr lang="en-US" smtClean="0"/>
              <a:t>Click to edit Master subtitle style</a:t>
            </a:r>
            <a:endParaRPr lang="en-US"/>
          </a:p>
        </p:txBody>
      </p:sp>
      <p:sp>
        <p:nvSpPr>
          <p:cNvPr id="4" name="Rectangle 4"/>
          <p:cNvSpPr>
            <a:spLocks noGrp="1" noChangeArrowheads="1"/>
          </p:cNvSpPr>
          <p:nvPr>
            <p:ph type="dt" sz="half" idx="10"/>
          </p:nvPr>
        </p:nvSpPr>
        <p:spPr>
          <a:xfrm>
            <a:off x="304800" y="6400800"/>
            <a:ext cx="1905000" cy="457200"/>
          </a:xfr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505200" y="6400800"/>
            <a:ext cx="2895600" cy="457200"/>
          </a:xfr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934200" y="6400800"/>
            <a:ext cx="1905000" cy="457200"/>
          </a:xfrm>
        </p:spPr>
        <p:txBody>
          <a:bodyPr/>
          <a:lstStyle>
            <a:lvl1pPr>
              <a:defRPr/>
            </a:lvl1pPr>
          </a:lstStyle>
          <a:p>
            <a:pPr>
              <a:defRPr/>
            </a:pPr>
            <a:fld id="{E5D052DE-4C6B-4AFA-A08E-BC534F89C9AD}" type="slidenum">
              <a:rPr lang="en-US"/>
              <a:pPr>
                <a:defRPr/>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44015F-2FD1-4538-97F0-3D41D58EB16E}" type="slidenum">
              <a:rPr lang="en-US"/>
              <a:pPr>
                <a:defRPr/>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304800"/>
            <a:ext cx="1752600" cy="56626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52600" y="304800"/>
            <a:ext cx="5105400" cy="5662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2CC3A5-BA27-4C95-947D-252D544A8FDF}" type="slidenum">
              <a:rPr lang="en-US"/>
              <a:pPr>
                <a:defRPr/>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88084C-ED47-4F40-A46E-A9DC20EDD919}" type="slidenum">
              <a:rPr lang="en-US"/>
              <a:pPr>
                <a:defRPr/>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2571E2-7717-49FF-9BCF-84B596394450}" type="slidenum">
              <a:rPr lang="en-US"/>
              <a:pPr>
                <a:defRPr/>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526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5699A13-0F18-4A58-89AC-E41FE2E0EBF8}" type="slidenum">
              <a:rPr lang="en-US"/>
              <a:pPr>
                <a:defRPr/>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1644D3E-9DD0-4164-BD8F-BBAF5A549A40}" type="slidenum">
              <a:rPr lang="en-US"/>
              <a:pPr>
                <a:defRPr/>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01A6A09-B056-4FDB-A557-CDEDC2768271}" type="slidenum">
              <a:rPr lang="en-US"/>
              <a:pPr>
                <a:defRPr/>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6E2EE81-D03D-4552-BD92-4BA196322F70}" type="slidenum">
              <a:rPr lang="en-US"/>
              <a:pPr>
                <a:defRPr/>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501F770-4561-4995-BDDF-A6B77E67F759}" type="slidenum">
              <a:rPr lang="en-US"/>
              <a:pPr>
                <a:defRPr/>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D4C2A67-C223-4283-9A16-96D0EAA6DBA5}" type="slidenum">
              <a:rPr lang="en-US"/>
              <a:pPr>
                <a:defRPr/>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52600" y="304800"/>
            <a:ext cx="7010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752600" y="1395413"/>
            <a:ext cx="7010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 Second level</a:t>
            </a:r>
          </a:p>
        </p:txBody>
      </p:sp>
      <p:sp>
        <p:nvSpPr>
          <p:cNvPr id="52228" name="Rectangle 4"/>
          <p:cNvSpPr>
            <a:spLocks noGrp="1" noChangeArrowheads="1"/>
          </p:cNvSpPr>
          <p:nvPr>
            <p:ph type="dt" sz="half" idx="2"/>
          </p:nvPr>
        </p:nvSpPr>
        <p:spPr bwMode="auto">
          <a:xfrm>
            <a:off x="19050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lvl1pPr>
          </a:lstStyle>
          <a:p>
            <a:pPr>
              <a:defRPr/>
            </a:pPr>
            <a:endParaRPr lang="en-US"/>
          </a:p>
        </p:txBody>
      </p:sp>
      <p:sp>
        <p:nvSpPr>
          <p:cNvPr id="52229" name="Rectangle 5"/>
          <p:cNvSpPr>
            <a:spLocks noGrp="1" noChangeArrowheads="1"/>
          </p:cNvSpPr>
          <p:nvPr>
            <p:ph type="ftr" sz="quarter" idx="3"/>
          </p:nvPr>
        </p:nvSpPr>
        <p:spPr bwMode="auto">
          <a:xfrm>
            <a:off x="4316413" y="6400800"/>
            <a:ext cx="20843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lvl1pPr>
          </a:lstStyle>
          <a:p>
            <a:pPr>
              <a:defRPr/>
            </a:pPr>
            <a:endParaRPr lang="en-US"/>
          </a:p>
        </p:txBody>
      </p:sp>
      <p:sp>
        <p:nvSpPr>
          <p:cNvPr id="52230" name="Rectangle 6"/>
          <p:cNvSpPr>
            <a:spLocks noGrp="1" noChangeArrowheads="1"/>
          </p:cNvSpPr>
          <p:nvPr>
            <p:ph type="sldNum" sz="quarter" idx="4"/>
          </p:nvPr>
        </p:nvSpPr>
        <p:spPr bwMode="auto">
          <a:xfrm>
            <a:off x="73914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lvl1pPr>
          </a:lstStyle>
          <a:p>
            <a:pPr>
              <a:defRPr/>
            </a:pPr>
            <a:fld id="{24F188BC-FA50-4EE1-B22A-1C4277D2BED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ransition>
    <p:fade thruBlk="1"/>
  </p:transition>
  <p:timing>
    <p:tnLst>
      <p:par>
        <p:cTn id="1" dur="indefinite" restart="never" nodeType="tmRoot"/>
      </p:par>
    </p:tnLst>
  </p:timing>
  <p:txStyles>
    <p:titleStyle>
      <a:lvl1pPr algn="l" rtl="0" eaLnBrk="0" fontAlgn="base" hangingPunct="0">
        <a:spcBef>
          <a:spcPct val="0"/>
        </a:spcBef>
        <a:spcAft>
          <a:spcPct val="0"/>
        </a:spcAft>
        <a:defRPr sz="3200" b="1">
          <a:solidFill>
            <a:srgbClr val="006666"/>
          </a:solidFill>
          <a:latin typeface="+mj-lt"/>
          <a:ea typeface="+mj-ea"/>
          <a:cs typeface="+mj-cs"/>
        </a:defRPr>
      </a:lvl1pPr>
      <a:lvl2pPr algn="l" rtl="0" eaLnBrk="0" fontAlgn="base" hangingPunct="0">
        <a:spcBef>
          <a:spcPct val="0"/>
        </a:spcBef>
        <a:spcAft>
          <a:spcPct val="0"/>
        </a:spcAft>
        <a:defRPr sz="3200" b="1">
          <a:solidFill>
            <a:srgbClr val="006666"/>
          </a:solidFill>
          <a:latin typeface="Tahoma" pitchFamily="34" charset="0"/>
        </a:defRPr>
      </a:lvl2pPr>
      <a:lvl3pPr algn="l" rtl="0" eaLnBrk="0" fontAlgn="base" hangingPunct="0">
        <a:spcBef>
          <a:spcPct val="0"/>
        </a:spcBef>
        <a:spcAft>
          <a:spcPct val="0"/>
        </a:spcAft>
        <a:defRPr sz="3200" b="1">
          <a:solidFill>
            <a:srgbClr val="006666"/>
          </a:solidFill>
          <a:latin typeface="Tahoma" pitchFamily="34" charset="0"/>
        </a:defRPr>
      </a:lvl3pPr>
      <a:lvl4pPr algn="l" rtl="0" eaLnBrk="0" fontAlgn="base" hangingPunct="0">
        <a:spcBef>
          <a:spcPct val="0"/>
        </a:spcBef>
        <a:spcAft>
          <a:spcPct val="0"/>
        </a:spcAft>
        <a:defRPr sz="3200" b="1">
          <a:solidFill>
            <a:srgbClr val="006666"/>
          </a:solidFill>
          <a:latin typeface="Tahoma" pitchFamily="34" charset="0"/>
        </a:defRPr>
      </a:lvl4pPr>
      <a:lvl5pPr algn="l" rtl="0" eaLnBrk="0" fontAlgn="base" hangingPunct="0">
        <a:spcBef>
          <a:spcPct val="0"/>
        </a:spcBef>
        <a:spcAft>
          <a:spcPct val="0"/>
        </a:spcAft>
        <a:defRPr sz="3200" b="1">
          <a:solidFill>
            <a:srgbClr val="006666"/>
          </a:solidFill>
          <a:latin typeface="Tahoma" pitchFamily="34" charset="0"/>
        </a:defRPr>
      </a:lvl5pPr>
      <a:lvl6pPr marL="457200" algn="l" rtl="0" eaLnBrk="1" fontAlgn="base" hangingPunct="1">
        <a:spcBef>
          <a:spcPct val="0"/>
        </a:spcBef>
        <a:spcAft>
          <a:spcPct val="0"/>
        </a:spcAft>
        <a:defRPr sz="3200" b="1">
          <a:solidFill>
            <a:srgbClr val="006666"/>
          </a:solidFill>
          <a:latin typeface="Tahoma" pitchFamily="34" charset="0"/>
        </a:defRPr>
      </a:lvl6pPr>
      <a:lvl7pPr marL="914400" algn="l" rtl="0" eaLnBrk="1" fontAlgn="base" hangingPunct="1">
        <a:spcBef>
          <a:spcPct val="0"/>
        </a:spcBef>
        <a:spcAft>
          <a:spcPct val="0"/>
        </a:spcAft>
        <a:defRPr sz="3200" b="1">
          <a:solidFill>
            <a:srgbClr val="006666"/>
          </a:solidFill>
          <a:latin typeface="Tahoma" pitchFamily="34" charset="0"/>
        </a:defRPr>
      </a:lvl7pPr>
      <a:lvl8pPr marL="1371600" algn="l" rtl="0" eaLnBrk="1" fontAlgn="base" hangingPunct="1">
        <a:spcBef>
          <a:spcPct val="0"/>
        </a:spcBef>
        <a:spcAft>
          <a:spcPct val="0"/>
        </a:spcAft>
        <a:defRPr sz="3200" b="1">
          <a:solidFill>
            <a:srgbClr val="006666"/>
          </a:solidFill>
          <a:latin typeface="Tahoma" pitchFamily="34" charset="0"/>
        </a:defRPr>
      </a:lvl8pPr>
      <a:lvl9pPr marL="1828800" algn="l" rtl="0" eaLnBrk="1" fontAlgn="base" hangingPunct="1">
        <a:spcBef>
          <a:spcPct val="0"/>
        </a:spcBef>
        <a:spcAft>
          <a:spcPct val="0"/>
        </a:spcAft>
        <a:defRPr sz="3200" b="1">
          <a:solidFill>
            <a:srgbClr val="006666"/>
          </a:solidFill>
          <a:latin typeface="Tahoma" pitchFamily="34" charset="0"/>
        </a:defRPr>
      </a:lvl9pPr>
    </p:titleStyle>
    <p:bodyStyle>
      <a:lvl1pPr marL="342900" indent="-342900" algn="l" rtl="0" eaLnBrk="0" fontAlgn="base" hangingPunct="0">
        <a:spcBef>
          <a:spcPct val="5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Ø"/>
        <a:defRPr sz="2200" i="1">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814388" y="1339850"/>
            <a:ext cx="7429500" cy="1143000"/>
          </a:xfrm>
        </p:spPr>
        <p:txBody>
          <a:bodyPr/>
          <a:lstStyle/>
          <a:p>
            <a:pPr eaLnBrk="1" hangingPunct="1"/>
            <a:r>
              <a:rPr lang="en-US" smtClean="0"/>
              <a:t>Creating the Professional Development Plan (PDP)</a:t>
            </a:r>
            <a:br>
              <a:rPr lang="en-US" smtClean="0"/>
            </a:br>
            <a:r>
              <a:rPr lang="en-US" smtClean="0"/>
              <a:t>Step III – Annual Review </a:t>
            </a:r>
          </a:p>
        </p:txBody>
      </p:sp>
      <p:sp>
        <p:nvSpPr>
          <p:cNvPr id="15362" name="Rectangle 3"/>
          <p:cNvSpPr>
            <a:spLocks noGrp="1" noChangeArrowheads="1"/>
          </p:cNvSpPr>
          <p:nvPr>
            <p:ph type="subTitle" idx="1"/>
          </p:nvPr>
        </p:nvSpPr>
        <p:spPr>
          <a:xfrm>
            <a:off x="2992438" y="2768600"/>
            <a:ext cx="5248275" cy="1109663"/>
          </a:xfrm>
        </p:spPr>
        <p:txBody>
          <a:bodyPr/>
          <a:lstStyle/>
          <a:p>
            <a:pPr eaLnBrk="1" hangingPunct="1">
              <a:spcBef>
                <a:spcPct val="0"/>
              </a:spcBef>
            </a:pPr>
            <a:r>
              <a:rPr lang="en-US" b="1" smtClean="0"/>
              <a:t>A Guide for Wisconsin’s </a:t>
            </a:r>
          </a:p>
          <a:p>
            <a:pPr eaLnBrk="1" hangingPunct="1">
              <a:spcBef>
                <a:spcPct val="0"/>
              </a:spcBef>
            </a:pPr>
            <a:r>
              <a:rPr lang="en-US" b="1" smtClean="0"/>
              <a:t>Initial Educators</a:t>
            </a:r>
          </a:p>
          <a:p>
            <a:pPr eaLnBrk="1" hangingPunct="1">
              <a:spcBef>
                <a:spcPct val="0"/>
              </a:spcBef>
            </a:pPr>
            <a:r>
              <a:rPr lang="en-US" sz="1800" b="1" smtClean="0"/>
              <a:t>By:  Cynthia L. Teal</a:t>
            </a:r>
            <a:endParaRPr lang="en-US" sz="1800" b="1" i="1" smtClean="0"/>
          </a:p>
        </p:txBody>
      </p:sp>
    </p:spTree>
  </p:cSld>
  <p:clrMapOvr>
    <a:masterClrMapping/>
  </p:clrMapOvr>
  <p:transition spd="med" advClick="0">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0"/>
          <p:cNvSpPr>
            <a:spLocks noGrp="1" noChangeArrowheads="1"/>
          </p:cNvSpPr>
          <p:nvPr>
            <p:ph type="title"/>
          </p:nvPr>
        </p:nvSpPr>
        <p:spPr>
          <a:xfrm>
            <a:off x="1620838" y="304800"/>
            <a:ext cx="7010400" cy="838200"/>
          </a:xfrm>
        </p:spPr>
        <p:txBody>
          <a:bodyPr/>
          <a:lstStyle/>
          <a:p>
            <a:pPr eaLnBrk="1" hangingPunct="1"/>
            <a:r>
              <a:rPr lang="en-US" smtClean="0"/>
              <a:t>References</a:t>
            </a:r>
          </a:p>
        </p:txBody>
      </p:sp>
      <p:sp>
        <p:nvSpPr>
          <p:cNvPr id="30722" name="Content Placeholder 5"/>
          <p:cNvSpPr>
            <a:spLocks noGrp="1"/>
          </p:cNvSpPr>
          <p:nvPr>
            <p:ph idx="1"/>
          </p:nvPr>
        </p:nvSpPr>
        <p:spPr>
          <a:xfrm>
            <a:off x="1597025" y="1116013"/>
            <a:ext cx="7681913" cy="6503987"/>
          </a:xfrm>
        </p:spPr>
        <p:txBody>
          <a:bodyPr/>
          <a:lstStyle/>
          <a:p>
            <a:pPr eaLnBrk="1" hangingPunct="1">
              <a:buFontTx/>
              <a:buNone/>
            </a:pPr>
            <a:r>
              <a:rPr lang="en-US" sz="1800" smtClean="0"/>
              <a:t>Alabama Professional Development Module.  (2003). “Implementing </a:t>
            </a:r>
            <a:br>
              <a:rPr lang="en-US" sz="1800" smtClean="0"/>
            </a:br>
            <a:r>
              <a:rPr lang="en-US" sz="1800" smtClean="0"/>
              <a:t>PDP Objectives and Activities.”  Retrieved from the World Wide Web on April 12, 2009, at http://web.utk.edu/~mccay/apdm/index.htm</a:t>
            </a:r>
          </a:p>
          <a:p>
            <a:pPr eaLnBrk="1" hangingPunct="1">
              <a:buFontTx/>
              <a:buNone/>
            </a:pPr>
            <a:r>
              <a:rPr lang="en-US" sz="1800" smtClean="0"/>
              <a:t>Larson, K.  (2008).  </a:t>
            </a:r>
            <a:r>
              <a:rPr lang="en-US" sz="1800" i="1" smtClean="0"/>
              <a:t>Celebrating a Change:  PI34 Performance-Based </a:t>
            </a:r>
            <a:br>
              <a:rPr lang="en-US" sz="1800" i="1" smtClean="0"/>
            </a:br>
            <a:r>
              <a:rPr lang="en-US" sz="1800" i="1" smtClean="0"/>
              <a:t>Licensure</a:t>
            </a:r>
            <a:r>
              <a:rPr lang="en-US" sz="1800" smtClean="0"/>
              <a:t>.  CESA 2.</a:t>
            </a:r>
          </a:p>
          <a:p>
            <a:pPr eaLnBrk="1" hangingPunct="1">
              <a:buFontTx/>
              <a:buNone/>
            </a:pPr>
            <a:r>
              <a:rPr lang="en-US" sz="1800" smtClean="0"/>
              <a:t>No Other Profession.  (1998).  Recorded by Garre LaGrone on </a:t>
            </a:r>
            <a:r>
              <a:rPr lang="en-US" sz="1800" i="1" smtClean="0"/>
              <a:t>Thank </a:t>
            </a:r>
            <a:br>
              <a:rPr lang="en-US" sz="1800" i="1" smtClean="0"/>
            </a:br>
            <a:r>
              <a:rPr lang="en-US" sz="1800" i="1" smtClean="0"/>
              <a:t>A TEACHER </a:t>
            </a:r>
            <a:r>
              <a:rPr lang="en-US" sz="1800" smtClean="0"/>
              <a:t>[compact disk].  </a:t>
            </a:r>
          </a:p>
          <a:p>
            <a:pPr eaLnBrk="1" hangingPunct="1">
              <a:buFontTx/>
              <a:buNone/>
            </a:pPr>
            <a:r>
              <a:rPr lang="en-US" sz="1800" smtClean="0"/>
              <a:t>Welcome to the Quote Garden.  (2009).  Retrieved from the World Wide </a:t>
            </a:r>
            <a:br>
              <a:rPr lang="en-US" sz="1800" smtClean="0"/>
            </a:br>
            <a:r>
              <a:rPr lang="en-US" sz="1800" smtClean="0"/>
              <a:t>Web on April 13, 2009, at http://www.quotegarden.com/teachers.html</a:t>
            </a:r>
          </a:p>
          <a:p>
            <a:pPr eaLnBrk="1" hangingPunct="1">
              <a:buFontTx/>
              <a:buNone/>
            </a:pPr>
            <a:r>
              <a:rPr lang="en-US" sz="1800" smtClean="0"/>
              <a:t>When You Wish Upon A Star.  (1988).  Recorded by Daniel Kobialka on </a:t>
            </a:r>
            <a:r>
              <a:rPr lang="en-US" sz="1800" i="1" smtClean="0"/>
              <a:t>When You Wish Upon A Star </a:t>
            </a:r>
            <a:r>
              <a:rPr lang="en-US" sz="1800" smtClean="0"/>
              <a:t>[compact disk].</a:t>
            </a:r>
          </a:p>
          <a:p>
            <a:pPr eaLnBrk="1" hangingPunct="1">
              <a:buFontTx/>
              <a:buNone/>
            </a:pPr>
            <a:r>
              <a:rPr lang="en-US" sz="1800" smtClean="0"/>
              <a:t>White House Initiative.  (2008).  </a:t>
            </a:r>
            <a:r>
              <a:rPr lang="en-US" sz="1800" i="1" smtClean="0"/>
              <a:t>Ten Reasons to Become a Teacher</a:t>
            </a:r>
            <a:r>
              <a:rPr lang="en-US" sz="1800" smtClean="0"/>
              <a:t>.  </a:t>
            </a:r>
            <a:br>
              <a:rPr lang="en-US" sz="1800" smtClean="0"/>
            </a:br>
            <a:r>
              <a:rPr lang="en-US" sz="1800" smtClean="0"/>
              <a:t>Retrieved from the World Wide Web on April 5, 2009, at http://www.yesican.gov/publications/tenreasons/</a:t>
            </a:r>
          </a:p>
          <a:p>
            <a:pPr eaLnBrk="1" hangingPunct="1"/>
            <a:endParaRPr lang="en-US" smtClean="0"/>
          </a:p>
        </p:txBody>
      </p:sp>
    </p:spTree>
  </p:cSld>
  <p:clrMapOvr>
    <a:masterClrMapping/>
  </p:clrMapOvr>
  <p:transition spd="med" advClick="0">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563688" y="304800"/>
            <a:ext cx="7010400" cy="838200"/>
          </a:xfrm>
        </p:spPr>
        <p:txBody>
          <a:bodyPr/>
          <a:lstStyle/>
          <a:p>
            <a:pPr eaLnBrk="1" hangingPunct="1"/>
            <a:r>
              <a:rPr lang="en-US" smtClean="0"/>
              <a:t>References (continued)</a:t>
            </a:r>
          </a:p>
        </p:txBody>
      </p:sp>
      <p:sp>
        <p:nvSpPr>
          <p:cNvPr id="32770" name="Content Placeholder 2"/>
          <p:cNvSpPr>
            <a:spLocks noGrp="1"/>
          </p:cNvSpPr>
          <p:nvPr>
            <p:ph idx="1"/>
          </p:nvPr>
        </p:nvSpPr>
        <p:spPr>
          <a:xfrm>
            <a:off x="1520825" y="1395413"/>
            <a:ext cx="7623175" cy="4572000"/>
          </a:xfrm>
        </p:spPr>
        <p:txBody>
          <a:bodyPr/>
          <a:lstStyle/>
          <a:p>
            <a:pPr eaLnBrk="1" hangingPunct="1">
              <a:buFontTx/>
              <a:buNone/>
            </a:pPr>
            <a:r>
              <a:rPr lang="en-US" sz="1800" smtClean="0"/>
              <a:t>Wisconsin Department of Public Instruction.  (2007).  PDP Goal Approval Form.  Retrieved from the World Wide Web on April 5, 2009, at http://dpi.wi.gov/tepdl/initialed.html/</a:t>
            </a:r>
          </a:p>
          <a:p>
            <a:pPr eaLnBrk="1" hangingPunct="1">
              <a:buFontTx/>
              <a:buNone/>
            </a:pPr>
            <a:r>
              <a:rPr lang="en-US" sz="1800" smtClean="0"/>
              <a:t>Wisconsin Department of Public Instruction.  (2007).  PDP Initial Educator Tool Kit.  Retrieved from the World Wide Web on </a:t>
            </a:r>
            <a:br>
              <a:rPr lang="en-US" sz="1800" smtClean="0"/>
            </a:br>
            <a:r>
              <a:rPr lang="en-US" sz="1800" smtClean="0"/>
              <a:t>April 5, 2009, at http://dpi.wi.gov/tepdl/initialed.html/</a:t>
            </a:r>
          </a:p>
          <a:p>
            <a:pPr eaLnBrk="1" hangingPunct="1">
              <a:buFontTx/>
              <a:buNone/>
            </a:pPr>
            <a:r>
              <a:rPr lang="en-US" sz="1800" smtClean="0"/>
              <a:t>Wisconsin Department of Public Instruction.  (2007).  PDP Writing Form.  Retrieved from the World Wide Web on April 5, 2009, at http://dpi.wi.gov/tepdl/initialed.html/</a:t>
            </a:r>
          </a:p>
          <a:p>
            <a:pPr eaLnBrk="1" hangingPunct="1"/>
            <a:endParaRPr lang="en-US" smtClean="0"/>
          </a:p>
        </p:txBody>
      </p:sp>
    </p:spTree>
  </p:cSld>
  <p:clrMapOvr>
    <a:masterClrMapping/>
  </p:clrMapOvr>
  <p:transition spd="med" advClick="0">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3"/>
          <p:cNvSpPr>
            <a:spLocks noGrp="1"/>
          </p:cNvSpPr>
          <p:nvPr>
            <p:ph type="ctrTitle"/>
          </p:nvPr>
        </p:nvSpPr>
        <p:spPr/>
        <p:txBody>
          <a:bodyPr/>
          <a:lstStyle/>
          <a:p>
            <a:pPr eaLnBrk="1" hangingPunct="1"/>
            <a:r>
              <a:rPr lang="en-US" smtClean="0"/>
              <a:t>I teach…I touch the future.</a:t>
            </a:r>
          </a:p>
        </p:txBody>
      </p:sp>
      <p:sp>
        <p:nvSpPr>
          <p:cNvPr id="33794" name="Subtitle 4"/>
          <p:cNvSpPr>
            <a:spLocks noGrp="1"/>
          </p:cNvSpPr>
          <p:nvPr>
            <p:ph type="subTitle" idx="1"/>
          </p:nvPr>
        </p:nvSpPr>
        <p:spPr>
          <a:xfrm>
            <a:off x="3697288" y="2486025"/>
            <a:ext cx="5051425" cy="1295400"/>
          </a:xfrm>
        </p:spPr>
        <p:txBody>
          <a:bodyPr/>
          <a:lstStyle/>
          <a:p>
            <a:pPr eaLnBrk="1" hangingPunct="1"/>
            <a:r>
              <a:rPr lang="en-US" smtClean="0"/>
              <a:t>- Christa McAuliffe</a:t>
            </a:r>
          </a:p>
        </p:txBody>
      </p:sp>
    </p:spTree>
  </p:cSld>
  <p:clrMapOvr>
    <a:masterClrMapping/>
  </p:clrMapOvr>
  <p:transition advClick="0">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1724025" y="1103313"/>
            <a:ext cx="7010400" cy="838200"/>
          </a:xfrm>
        </p:spPr>
        <p:txBody>
          <a:bodyPr/>
          <a:lstStyle/>
          <a:p>
            <a:pPr eaLnBrk="1" hangingPunct="1"/>
            <a:r>
              <a:rPr lang="en-US" smtClean="0"/>
              <a:t>Professional Development </a:t>
            </a:r>
            <a:br>
              <a:rPr lang="en-US" smtClean="0"/>
            </a:br>
            <a:r>
              <a:rPr lang="en-US" smtClean="0"/>
              <a:t>Plan (PDP) Themes</a:t>
            </a:r>
          </a:p>
        </p:txBody>
      </p:sp>
      <p:sp>
        <p:nvSpPr>
          <p:cNvPr id="17410" name="Content Placeholder 2"/>
          <p:cNvSpPr>
            <a:spLocks noGrp="1"/>
          </p:cNvSpPr>
          <p:nvPr>
            <p:ph idx="1"/>
          </p:nvPr>
        </p:nvSpPr>
        <p:spPr>
          <a:xfrm>
            <a:off x="1744663" y="2286000"/>
            <a:ext cx="7010400" cy="4572000"/>
          </a:xfrm>
        </p:spPr>
        <p:txBody>
          <a:bodyPr/>
          <a:lstStyle/>
          <a:p>
            <a:pPr eaLnBrk="1" hangingPunct="1"/>
            <a:r>
              <a:rPr lang="en-US" smtClean="0"/>
              <a:t>Professional Growth</a:t>
            </a:r>
          </a:p>
          <a:p>
            <a:pPr eaLnBrk="1" hangingPunct="1"/>
            <a:r>
              <a:rPr lang="en-US" smtClean="0"/>
              <a:t>Collaboration</a:t>
            </a:r>
          </a:p>
          <a:p>
            <a:pPr eaLnBrk="1" hangingPunct="1"/>
            <a:r>
              <a:rPr lang="en-US" smtClean="0"/>
              <a:t>Reflection</a:t>
            </a:r>
          </a:p>
          <a:p>
            <a:pPr eaLnBrk="1" hangingPunct="1"/>
            <a:r>
              <a:rPr lang="en-US" smtClean="0"/>
              <a:t>Student Learning</a:t>
            </a:r>
          </a:p>
        </p:txBody>
      </p:sp>
      <p:sp>
        <p:nvSpPr>
          <p:cNvPr id="4" name="5-Point Star 3"/>
          <p:cNvSpPr/>
          <p:nvPr/>
        </p:nvSpPr>
        <p:spPr bwMode="auto">
          <a:xfrm>
            <a:off x="8604250" y="6296025"/>
            <a:ext cx="314325" cy="292100"/>
          </a:xfrm>
          <a:prstGeom prst="star5">
            <a:avLst/>
          </a:prstGeom>
          <a:solidFill>
            <a:srgbClr val="C0C0C0"/>
          </a:solidFill>
          <a:ln w="28575" cap="flat" cmpd="sng" algn="ctr">
            <a:noFill/>
            <a:prstDash val="solid"/>
            <a:round/>
            <a:headEnd type="none" w="med" len="med"/>
            <a:tailEnd type="none" w="med" len="med"/>
          </a:ln>
          <a:effectLst/>
        </p:spPr>
        <p:txBody>
          <a:bodyPr>
            <a:spAutoFit/>
          </a:bodyPr>
          <a:lstStyle/>
          <a:p>
            <a:pPr>
              <a:lnSpc>
                <a:spcPct val="80000"/>
              </a:lnSpc>
              <a:spcBef>
                <a:spcPct val="20000"/>
              </a:spcBef>
              <a:defRPr/>
            </a:pPr>
            <a:endParaRPr lang="en-US"/>
          </a:p>
        </p:txBody>
      </p:sp>
    </p:spTree>
  </p:cSld>
  <p:clrMapOvr>
    <a:masterClrMapping/>
  </p:clrMapOvr>
  <p:transition spd="med" advClick="0">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title"/>
          </p:nvPr>
        </p:nvSpPr>
        <p:spPr>
          <a:xfrm>
            <a:off x="1741488" y="479425"/>
            <a:ext cx="7010400" cy="838200"/>
          </a:xfrm>
        </p:spPr>
        <p:txBody>
          <a:bodyPr/>
          <a:lstStyle/>
          <a:p>
            <a:pPr eaLnBrk="1" hangingPunct="1"/>
            <a:r>
              <a:rPr lang="en-US" smtClean="0"/>
              <a:t>Licensure Cycle-5 Year Plan</a:t>
            </a:r>
          </a:p>
        </p:txBody>
      </p:sp>
      <p:sp>
        <p:nvSpPr>
          <p:cNvPr id="19458" name="Content Placeholder 5"/>
          <p:cNvSpPr>
            <a:spLocks noGrp="1"/>
          </p:cNvSpPr>
          <p:nvPr>
            <p:ph idx="1"/>
          </p:nvPr>
        </p:nvSpPr>
        <p:spPr/>
        <p:txBody>
          <a:bodyPr/>
          <a:lstStyle/>
          <a:p>
            <a:pPr eaLnBrk="1" hangingPunct="1"/>
            <a:r>
              <a:rPr lang="en-US" smtClean="0"/>
              <a:t>Year 1</a:t>
            </a:r>
          </a:p>
          <a:p>
            <a:pPr lvl="1" eaLnBrk="1" hangingPunct="1"/>
            <a:r>
              <a:rPr lang="en-US" smtClean="0"/>
              <a:t>Self reflect</a:t>
            </a:r>
          </a:p>
          <a:p>
            <a:pPr lvl="1" eaLnBrk="1" hangingPunct="1"/>
            <a:r>
              <a:rPr lang="en-US" smtClean="0"/>
              <a:t>Select a goal</a:t>
            </a:r>
          </a:p>
          <a:p>
            <a:pPr lvl="1" eaLnBrk="1" hangingPunct="1"/>
            <a:r>
              <a:rPr lang="en-US" smtClean="0"/>
              <a:t>Make a plan</a:t>
            </a:r>
          </a:p>
          <a:p>
            <a:pPr eaLnBrk="1" hangingPunct="1"/>
            <a:r>
              <a:rPr lang="en-US" smtClean="0"/>
              <a:t>Years 2-4</a:t>
            </a:r>
          </a:p>
          <a:p>
            <a:pPr lvl="1" eaLnBrk="1" hangingPunct="1"/>
            <a:r>
              <a:rPr lang="en-US" smtClean="0"/>
              <a:t>Complete annual review</a:t>
            </a:r>
          </a:p>
          <a:p>
            <a:pPr lvl="1" eaLnBrk="1" hangingPunct="1"/>
            <a:r>
              <a:rPr lang="en-US" smtClean="0"/>
              <a:t>Revise, as necessary</a:t>
            </a:r>
          </a:p>
          <a:p>
            <a:pPr eaLnBrk="1" hangingPunct="1"/>
            <a:r>
              <a:rPr lang="en-US" smtClean="0"/>
              <a:t>Year 5</a:t>
            </a:r>
          </a:p>
          <a:p>
            <a:pPr lvl="1" eaLnBrk="1" hangingPunct="1"/>
            <a:r>
              <a:rPr lang="en-US" smtClean="0"/>
              <a:t>Submit plan to Professional Development Team for verification</a:t>
            </a:r>
          </a:p>
          <a:p>
            <a:pPr lvl="1" eaLnBrk="1" hangingPunct="1"/>
            <a:endParaRPr lang="en-US" smtClean="0"/>
          </a:p>
        </p:txBody>
      </p:sp>
    </p:spTree>
  </p:cSld>
  <p:clrMapOvr>
    <a:masterClrMapping/>
  </p:clrMapOvr>
  <p:transition spd="med" advClick="0">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smtClean="0"/>
              <a:t>Other Timelines</a:t>
            </a:r>
          </a:p>
        </p:txBody>
      </p:sp>
      <p:sp>
        <p:nvSpPr>
          <p:cNvPr id="21506" name="Content Placeholder 5"/>
          <p:cNvSpPr>
            <a:spLocks noGrp="1"/>
          </p:cNvSpPr>
          <p:nvPr>
            <p:ph idx="1"/>
          </p:nvPr>
        </p:nvSpPr>
        <p:spPr>
          <a:xfrm>
            <a:off x="1752600" y="1395413"/>
            <a:ext cx="7165975" cy="4572000"/>
          </a:xfrm>
        </p:spPr>
        <p:txBody>
          <a:bodyPr/>
          <a:lstStyle/>
          <a:p>
            <a:pPr eaLnBrk="1" hangingPunct="1"/>
            <a:r>
              <a:rPr lang="en-US" smtClean="0"/>
              <a:t>4 Year Plan</a:t>
            </a:r>
          </a:p>
          <a:p>
            <a:pPr lvl="1" eaLnBrk="1" hangingPunct="1"/>
            <a:r>
              <a:rPr lang="en-US" sz="2000" smtClean="0"/>
              <a:t>Year 1 – make a plan</a:t>
            </a:r>
          </a:p>
          <a:p>
            <a:pPr lvl="1" eaLnBrk="1" hangingPunct="1"/>
            <a:r>
              <a:rPr lang="en-US" sz="2000" smtClean="0"/>
              <a:t>Year 2 and Year 3 – implement plan and complete 2 annual reviews</a:t>
            </a:r>
          </a:p>
          <a:p>
            <a:pPr lvl="1" eaLnBrk="1" hangingPunct="1"/>
            <a:r>
              <a:rPr lang="en-US" sz="2000" smtClean="0"/>
              <a:t>Year 4 – submit to your PDP Team for verification</a:t>
            </a:r>
          </a:p>
          <a:p>
            <a:pPr eaLnBrk="1" hangingPunct="1"/>
            <a:r>
              <a:rPr lang="en-US" smtClean="0"/>
              <a:t>3 Year Plan</a:t>
            </a:r>
          </a:p>
          <a:p>
            <a:pPr lvl="1" eaLnBrk="1" hangingPunct="1"/>
            <a:r>
              <a:rPr lang="en-US" sz="2000" smtClean="0"/>
              <a:t>Year 1 – make a plan</a:t>
            </a:r>
          </a:p>
          <a:p>
            <a:pPr lvl="1" eaLnBrk="1" hangingPunct="1"/>
            <a:r>
              <a:rPr lang="en-US" sz="2000" smtClean="0"/>
              <a:t>Year 2– implement plan and complete 1 annual review</a:t>
            </a:r>
          </a:p>
          <a:p>
            <a:pPr lvl="1" eaLnBrk="1" hangingPunct="1"/>
            <a:r>
              <a:rPr lang="en-US" sz="2000" smtClean="0"/>
              <a:t>Year 3 – submit to your PDP Team for verification</a:t>
            </a:r>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a:xfrm>
            <a:off x="1951038" y="692150"/>
            <a:ext cx="6848475" cy="719138"/>
          </a:xfrm>
        </p:spPr>
        <p:txBody>
          <a:bodyPr/>
          <a:lstStyle/>
          <a:p>
            <a:pPr eaLnBrk="1" hangingPunct="1">
              <a:defRPr/>
            </a:pPr>
            <a:r>
              <a:rPr lang="en-US" dirty="0" smtClean="0"/>
              <a:t>Creating the </a:t>
            </a:r>
            <a:r>
              <a:rPr lang="en-US" dirty="0" err="1" smtClean="0"/>
              <a:t>PDp</a:t>
            </a:r>
            <a:r>
              <a:rPr lang="en-US" dirty="0" smtClean="0"/>
              <a:t/>
            </a:r>
            <a:br>
              <a:rPr lang="en-US" dirty="0" smtClean="0"/>
            </a:br>
            <a:r>
              <a:rPr lang="en-US" cap="none" dirty="0" smtClean="0">
                <a:ea typeface="Tahoma" pitchFamily="34" charset="0"/>
                <a:cs typeface="Tahoma" pitchFamily="34" charset="0"/>
              </a:rPr>
              <a:t/>
            </a:r>
            <a:br>
              <a:rPr lang="en-US" cap="none" dirty="0" smtClean="0">
                <a:ea typeface="Tahoma" pitchFamily="34" charset="0"/>
                <a:cs typeface="Tahoma" pitchFamily="34" charset="0"/>
              </a:rPr>
            </a:br>
            <a:r>
              <a:rPr lang="en-US" sz="3600" cap="none" dirty="0" smtClean="0">
                <a:ea typeface="Tahoma" pitchFamily="34" charset="0"/>
                <a:cs typeface="Tahoma" pitchFamily="34" charset="0"/>
              </a:rPr>
              <a:t>Step I—Reflection </a:t>
            </a:r>
            <a:br>
              <a:rPr lang="en-US" sz="3600" cap="none" dirty="0" smtClean="0">
                <a:ea typeface="Tahoma" pitchFamily="34" charset="0"/>
                <a:cs typeface="Tahoma" pitchFamily="34" charset="0"/>
              </a:rPr>
            </a:br>
            <a:r>
              <a:rPr lang="en-US" sz="3600" cap="none" dirty="0" smtClean="0">
                <a:ea typeface="Tahoma" pitchFamily="34" charset="0"/>
                <a:cs typeface="Tahoma" pitchFamily="34" charset="0"/>
              </a:rPr>
              <a:t/>
            </a:r>
            <a:br>
              <a:rPr lang="en-US" sz="3600" cap="none" dirty="0" smtClean="0">
                <a:ea typeface="Tahoma" pitchFamily="34" charset="0"/>
                <a:cs typeface="Tahoma" pitchFamily="34" charset="0"/>
              </a:rPr>
            </a:br>
            <a:r>
              <a:rPr lang="en-US" sz="3600" cap="none" dirty="0" smtClean="0">
                <a:ea typeface="Tahoma" pitchFamily="34" charset="0"/>
                <a:cs typeface="Tahoma" pitchFamily="34" charset="0"/>
              </a:rPr>
              <a:t>Step II—Writing the Plan </a:t>
            </a:r>
            <a:r>
              <a:rPr lang="en-US" sz="3600" dirty="0" smtClean="0"/>
              <a:t/>
            </a:r>
            <a:br>
              <a:rPr lang="en-US" sz="3600" dirty="0" smtClean="0"/>
            </a:br>
            <a:r>
              <a:rPr lang="en-US" sz="3600" dirty="0" smtClean="0"/>
              <a:t/>
            </a:r>
            <a:br>
              <a:rPr lang="en-US" sz="3600" dirty="0" smtClean="0"/>
            </a:br>
            <a:r>
              <a:rPr lang="en-US" sz="3600" cap="none" dirty="0" smtClean="0">
                <a:ea typeface="Tahoma" pitchFamily="34" charset="0"/>
                <a:cs typeface="Tahoma" pitchFamily="34" charset="0"/>
              </a:rPr>
              <a:t>Step III—Annual Review</a:t>
            </a:r>
            <a:br>
              <a:rPr lang="en-US" sz="3600" cap="none" dirty="0" smtClean="0">
                <a:ea typeface="Tahoma" pitchFamily="34" charset="0"/>
                <a:cs typeface="Tahoma" pitchFamily="34" charset="0"/>
              </a:rPr>
            </a:br>
            <a:r>
              <a:rPr lang="en-US" cap="none" dirty="0" smtClean="0">
                <a:ea typeface="Tahoma" pitchFamily="34" charset="0"/>
                <a:cs typeface="Tahoma" pitchFamily="34" charset="0"/>
              </a:rPr>
              <a:t/>
            </a:r>
            <a:br>
              <a:rPr lang="en-US" cap="none" dirty="0" smtClean="0">
                <a:ea typeface="Tahoma" pitchFamily="34" charset="0"/>
                <a:cs typeface="Tahoma" pitchFamily="34" charset="0"/>
              </a:rPr>
            </a:br>
            <a:r>
              <a:rPr lang="en-US" sz="3600" cap="none" dirty="0" smtClean="0">
                <a:ea typeface="Tahoma" pitchFamily="34" charset="0"/>
                <a:cs typeface="Tahoma" pitchFamily="34" charset="0"/>
              </a:rPr>
              <a:t>Step IV—Documentation of Plan Completion </a:t>
            </a:r>
            <a:r>
              <a:rPr lang="en-US" cap="none" dirty="0" smtClean="0">
                <a:ea typeface="Tahoma" pitchFamily="34" charset="0"/>
                <a:cs typeface="Tahoma" pitchFamily="34" charset="0"/>
              </a:rPr>
              <a:t/>
            </a:r>
            <a:br>
              <a:rPr lang="en-US" cap="none" dirty="0" smtClean="0">
                <a:ea typeface="Tahoma" pitchFamily="34" charset="0"/>
                <a:cs typeface="Tahoma" pitchFamily="34" charset="0"/>
              </a:rPr>
            </a:br>
            <a:r>
              <a:rPr lang="en-US" cap="none" dirty="0" smtClean="0">
                <a:ea typeface="Tahoma" pitchFamily="34" charset="0"/>
                <a:cs typeface="Tahoma" pitchFamily="34" charset="0"/>
              </a:rPr>
              <a:t/>
            </a:r>
            <a:br>
              <a:rPr lang="en-US" cap="none" dirty="0" smtClean="0">
                <a:ea typeface="Tahoma" pitchFamily="34" charset="0"/>
                <a:cs typeface="Tahoma" pitchFamily="34" charset="0"/>
              </a:rPr>
            </a:br>
            <a:endParaRPr lang="en-US" cap="none" dirty="0">
              <a:ea typeface="Tahoma" pitchFamily="34" charset="0"/>
              <a:cs typeface="Tahoma" pitchFamily="34" charset="0"/>
            </a:endParaRPr>
          </a:p>
        </p:txBody>
      </p:sp>
      <p:sp>
        <p:nvSpPr>
          <p:cNvPr id="3" name="5-Point Star 2"/>
          <p:cNvSpPr/>
          <p:nvPr/>
        </p:nvSpPr>
        <p:spPr bwMode="auto">
          <a:xfrm>
            <a:off x="8604250" y="6296025"/>
            <a:ext cx="314325" cy="292100"/>
          </a:xfrm>
          <a:prstGeom prst="star5">
            <a:avLst/>
          </a:prstGeom>
          <a:solidFill>
            <a:srgbClr val="C0C0C0"/>
          </a:solidFill>
          <a:ln w="28575" cap="flat" cmpd="sng" algn="ctr">
            <a:noFill/>
            <a:prstDash val="solid"/>
            <a:round/>
            <a:headEnd type="none" w="med" len="med"/>
            <a:tailEnd type="none" w="med" len="med"/>
          </a:ln>
          <a:effectLst/>
        </p:spPr>
        <p:txBody>
          <a:bodyPr>
            <a:spAutoFit/>
          </a:bodyPr>
          <a:lstStyle/>
          <a:p>
            <a:pPr>
              <a:lnSpc>
                <a:spcPct val="80000"/>
              </a:lnSpc>
              <a:spcBef>
                <a:spcPct val="20000"/>
              </a:spcBef>
              <a:defRPr/>
            </a:pPr>
            <a:endParaRPr lang="en-US"/>
          </a:p>
        </p:txBody>
      </p:sp>
    </p:spTree>
  </p:cSld>
  <p:clrMapOvr>
    <a:masterClrMapping/>
  </p:clrMapOvr>
  <p:transition spd="med" advClick="0">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1752600" y="304800"/>
            <a:ext cx="7140575" cy="838200"/>
          </a:xfrm>
        </p:spPr>
        <p:txBody>
          <a:bodyPr/>
          <a:lstStyle/>
          <a:p>
            <a:pPr eaLnBrk="1" hangingPunct="1"/>
            <a:r>
              <a:rPr lang="en-US" smtClean="0"/>
              <a:t>Part E—Meeting the Goal</a:t>
            </a:r>
          </a:p>
        </p:txBody>
      </p:sp>
      <p:pic>
        <p:nvPicPr>
          <p:cNvPr id="24578" name="Picture 2"/>
          <p:cNvPicPr>
            <a:picLocks noGrp="1" noChangeAspect="1" noChangeArrowheads="1"/>
          </p:cNvPicPr>
          <p:nvPr>
            <p:ph idx="1"/>
          </p:nvPr>
        </p:nvPicPr>
        <p:blipFill>
          <a:blip r:embed="rId3"/>
          <a:srcRect l="22672" t="53929" r="22981" b="16505"/>
          <a:stretch>
            <a:fillRect/>
          </a:stretch>
        </p:blipFill>
        <p:spPr>
          <a:xfrm>
            <a:off x="1905000" y="1196975"/>
            <a:ext cx="6723063" cy="2286000"/>
          </a:xfrm>
        </p:spPr>
      </p:pic>
      <p:sp>
        <p:nvSpPr>
          <p:cNvPr id="5" name="TextBox 4"/>
          <p:cNvSpPr txBox="1"/>
          <p:nvPr/>
        </p:nvSpPr>
        <p:spPr>
          <a:xfrm>
            <a:off x="2994025" y="3744913"/>
            <a:ext cx="5573713" cy="2652712"/>
          </a:xfrm>
          <a:prstGeom prst="rect">
            <a:avLst/>
          </a:prstGeom>
          <a:noFill/>
        </p:spPr>
        <p:txBody>
          <a:bodyPr>
            <a:spAutoFit/>
          </a:bodyPr>
          <a:lstStyle/>
          <a:p>
            <a:pPr>
              <a:lnSpc>
                <a:spcPct val="80000"/>
              </a:lnSpc>
              <a:spcBef>
                <a:spcPct val="20000"/>
              </a:spcBef>
              <a:defRPr/>
            </a:pPr>
            <a:r>
              <a:rPr lang="en-US" sz="1600" b="1" dirty="0">
                <a:solidFill>
                  <a:srgbClr val="006666"/>
                </a:solidFill>
                <a:latin typeface="+mj-lt"/>
                <a:ea typeface="+mj-ea"/>
                <a:cs typeface="+mj-cs"/>
              </a:rPr>
              <a:t>Objectives:  </a:t>
            </a:r>
          </a:p>
          <a:p>
            <a:pPr>
              <a:lnSpc>
                <a:spcPct val="80000"/>
              </a:lnSpc>
              <a:spcBef>
                <a:spcPct val="20000"/>
              </a:spcBef>
              <a:buFont typeface="Arial" pitchFamily="34" charset="0"/>
              <a:buChar char="•"/>
              <a:defRPr/>
            </a:pPr>
            <a:r>
              <a:rPr lang="en-US" sz="1600" b="1" dirty="0">
                <a:solidFill>
                  <a:srgbClr val="006666"/>
                </a:solidFill>
                <a:latin typeface="+mj-lt"/>
                <a:ea typeface="+mj-ea"/>
                <a:cs typeface="+mj-cs"/>
              </a:rPr>
              <a:t>     Specific, observable, and verifiable actions</a:t>
            </a:r>
          </a:p>
          <a:p>
            <a:pPr>
              <a:lnSpc>
                <a:spcPct val="80000"/>
              </a:lnSpc>
              <a:spcBef>
                <a:spcPct val="20000"/>
              </a:spcBef>
              <a:buFont typeface="Arial" pitchFamily="34" charset="0"/>
              <a:buChar char="•"/>
              <a:defRPr/>
            </a:pPr>
            <a:r>
              <a:rPr lang="en-US" sz="1600" b="1" dirty="0">
                <a:solidFill>
                  <a:srgbClr val="006666"/>
                </a:solidFill>
                <a:latin typeface="+mj-lt"/>
                <a:ea typeface="+mj-ea"/>
                <a:cs typeface="+mj-cs"/>
              </a:rPr>
              <a:t>     Completion should result in accomplishing          </a:t>
            </a:r>
            <a:br>
              <a:rPr lang="en-US" sz="1600" b="1" dirty="0">
                <a:solidFill>
                  <a:srgbClr val="006666"/>
                </a:solidFill>
                <a:latin typeface="+mj-lt"/>
                <a:ea typeface="+mj-ea"/>
                <a:cs typeface="+mj-cs"/>
              </a:rPr>
            </a:br>
            <a:r>
              <a:rPr lang="en-US" sz="1600" b="1" dirty="0">
                <a:solidFill>
                  <a:srgbClr val="006666"/>
                </a:solidFill>
                <a:latin typeface="+mj-lt"/>
                <a:ea typeface="+mj-ea"/>
                <a:cs typeface="+mj-cs"/>
              </a:rPr>
              <a:t>      goal</a:t>
            </a:r>
          </a:p>
          <a:p>
            <a:pPr>
              <a:lnSpc>
                <a:spcPct val="80000"/>
              </a:lnSpc>
              <a:spcBef>
                <a:spcPct val="20000"/>
              </a:spcBef>
              <a:buFont typeface="Arial" pitchFamily="34" charset="0"/>
              <a:buChar char="•"/>
              <a:defRPr/>
            </a:pPr>
            <a:r>
              <a:rPr lang="en-US" sz="1600" b="1" dirty="0">
                <a:solidFill>
                  <a:srgbClr val="006666"/>
                </a:solidFill>
                <a:latin typeface="+mj-lt"/>
                <a:ea typeface="+mj-ea"/>
                <a:cs typeface="+mj-cs"/>
              </a:rPr>
              <a:t>     Three (3) types of objectives</a:t>
            </a:r>
          </a:p>
          <a:p>
            <a:pPr>
              <a:lnSpc>
                <a:spcPct val="80000"/>
              </a:lnSpc>
              <a:spcBef>
                <a:spcPct val="20000"/>
              </a:spcBef>
              <a:defRPr/>
            </a:pPr>
            <a:r>
              <a:rPr lang="en-US" sz="1600" b="1" dirty="0">
                <a:solidFill>
                  <a:srgbClr val="006666"/>
                </a:solidFill>
                <a:latin typeface="+mj-lt"/>
                <a:ea typeface="+mj-ea"/>
                <a:cs typeface="+mj-cs"/>
              </a:rPr>
              <a:t>Activities &amp; Timeline:</a:t>
            </a:r>
          </a:p>
          <a:p>
            <a:pPr>
              <a:lnSpc>
                <a:spcPct val="80000"/>
              </a:lnSpc>
              <a:spcBef>
                <a:spcPct val="20000"/>
              </a:spcBef>
              <a:buFont typeface="Arial" pitchFamily="34" charset="0"/>
              <a:buChar char="•"/>
              <a:defRPr/>
            </a:pPr>
            <a:r>
              <a:rPr lang="en-US" sz="1600" b="1" dirty="0">
                <a:solidFill>
                  <a:srgbClr val="006666"/>
                </a:solidFill>
                <a:latin typeface="+mj-lt"/>
                <a:ea typeface="+mj-ea"/>
                <a:cs typeface="+mj-cs"/>
              </a:rPr>
              <a:t>     Lead to the achievement of objectives</a:t>
            </a:r>
          </a:p>
          <a:p>
            <a:pPr>
              <a:lnSpc>
                <a:spcPct val="80000"/>
              </a:lnSpc>
              <a:spcBef>
                <a:spcPct val="20000"/>
              </a:spcBef>
              <a:buFont typeface="Arial" pitchFamily="34" charset="0"/>
              <a:buChar char="•"/>
              <a:defRPr/>
            </a:pPr>
            <a:r>
              <a:rPr lang="en-US" sz="1600" b="1" dirty="0">
                <a:solidFill>
                  <a:srgbClr val="006666"/>
                </a:solidFill>
                <a:latin typeface="+mj-lt"/>
                <a:ea typeface="+mj-ea"/>
                <a:cs typeface="+mj-cs"/>
              </a:rPr>
              <a:t>     Impact professional growth and impact student </a:t>
            </a:r>
            <a:br>
              <a:rPr lang="en-US" sz="1600" b="1" dirty="0">
                <a:solidFill>
                  <a:srgbClr val="006666"/>
                </a:solidFill>
                <a:latin typeface="+mj-lt"/>
                <a:ea typeface="+mj-ea"/>
                <a:cs typeface="+mj-cs"/>
              </a:rPr>
            </a:br>
            <a:r>
              <a:rPr lang="en-US" sz="1600" b="1" dirty="0">
                <a:solidFill>
                  <a:srgbClr val="006666"/>
                </a:solidFill>
                <a:latin typeface="+mj-lt"/>
                <a:ea typeface="+mj-ea"/>
                <a:cs typeface="+mj-cs"/>
              </a:rPr>
              <a:t>      learning</a:t>
            </a:r>
          </a:p>
          <a:p>
            <a:pPr>
              <a:lnSpc>
                <a:spcPct val="80000"/>
              </a:lnSpc>
              <a:spcBef>
                <a:spcPct val="20000"/>
              </a:spcBef>
              <a:defRPr/>
            </a:pPr>
            <a:r>
              <a:rPr lang="en-US" sz="1600" b="1" dirty="0">
                <a:solidFill>
                  <a:srgbClr val="006666"/>
                </a:solidFill>
                <a:latin typeface="+mj-lt"/>
                <a:ea typeface="+mj-ea"/>
                <a:cs typeface="+mj-cs"/>
              </a:rPr>
              <a:t>Collaboration:</a:t>
            </a:r>
          </a:p>
          <a:p>
            <a:pPr>
              <a:lnSpc>
                <a:spcPct val="80000"/>
              </a:lnSpc>
              <a:spcBef>
                <a:spcPct val="20000"/>
              </a:spcBef>
              <a:buFont typeface="Arial" pitchFamily="34" charset="0"/>
              <a:buChar char="•"/>
              <a:defRPr/>
            </a:pPr>
            <a:r>
              <a:rPr lang="en-US" sz="1600" b="1" dirty="0">
                <a:solidFill>
                  <a:srgbClr val="006666"/>
                </a:solidFill>
                <a:latin typeface="+mj-lt"/>
                <a:ea typeface="+mj-ea"/>
                <a:cs typeface="+mj-cs"/>
              </a:rPr>
              <a:t>     Peers, PDT, and learning communities</a:t>
            </a:r>
          </a:p>
        </p:txBody>
      </p:sp>
      <p:sp>
        <p:nvSpPr>
          <p:cNvPr id="6" name="5-Point Star 5"/>
          <p:cNvSpPr/>
          <p:nvPr/>
        </p:nvSpPr>
        <p:spPr bwMode="auto">
          <a:xfrm>
            <a:off x="8589963" y="6326188"/>
            <a:ext cx="314325" cy="292100"/>
          </a:xfrm>
          <a:prstGeom prst="star5">
            <a:avLst/>
          </a:prstGeom>
          <a:solidFill>
            <a:srgbClr val="C0C0C0"/>
          </a:solidFill>
          <a:ln w="28575" cap="flat" cmpd="sng" algn="ctr">
            <a:noFill/>
            <a:prstDash val="solid"/>
            <a:round/>
            <a:headEnd type="none" w="med" len="med"/>
            <a:tailEnd type="none" w="med" len="med"/>
          </a:ln>
          <a:effectLst/>
        </p:spPr>
        <p:txBody>
          <a:bodyPr>
            <a:spAutoFit/>
          </a:bodyPr>
          <a:lstStyle/>
          <a:p>
            <a:pPr>
              <a:lnSpc>
                <a:spcPct val="80000"/>
              </a:lnSpc>
              <a:spcBef>
                <a:spcPct val="20000"/>
              </a:spcBef>
              <a:defRPr/>
            </a:pPr>
            <a:endParaRPr lang="en-US"/>
          </a:p>
        </p:txBody>
      </p:sp>
      <p:sp>
        <p:nvSpPr>
          <p:cNvPr id="24581" name="Vertical Scroll 6"/>
          <p:cNvSpPr>
            <a:spLocks noChangeArrowheads="1"/>
          </p:cNvSpPr>
          <p:nvPr/>
        </p:nvSpPr>
        <p:spPr bwMode="auto">
          <a:xfrm>
            <a:off x="8243888" y="6326188"/>
            <a:ext cx="241300" cy="355600"/>
          </a:xfrm>
          <a:prstGeom prst="verticalScroll">
            <a:avLst>
              <a:gd name="adj" fmla="val 12500"/>
            </a:avLst>
          </a:prstGeom>
          <a:solidFill>
            <a:srgbClr val="C0C0C0"/>
          </a:solidFill>
          <a:ln w="28575" algn="ctr">
            <a:noFill/>
            <a:round/>
            <a:headEnd/>
            <a:tailEnd/>
          </a:ln>
        </p:spPr>
        <p:txBody>
          <a:bodyPr>
            <a:spAutoFit/>
          </a:bodyPr>
          <a:lstStyle/>
          <a:p>
            <a:pPr>
              <a:lnSpc>
                <a:spcPct val="80000"/>
              </a:lnSpc>
              <a:spcBef>
                <a:spcPct val="20000"/>
              </a:spcBef>
            </a:pPr>
            <a:endParaRPr lang="en-US"/>
          </a:p>
        </p:txBody>
      </p:sp>
    </p:spTree>
  </p:cSld>
  <p:clrMapOvr>
    <a:masterClrMapping/>
  </p:clrMapOvr>
  <p:transition spd="med" advClick="0">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2"/>
          <p:cNvPicPr>
            <a:picLocks noChangeAspect="1" noChangeArrowheads="1"/>
          </p:cNvPicPr>
          <p:nvPr/>
        </p:nvPicPr>
        <p:blipFill>
          <a:blip r:embed="rId3"/>
          <a:srcRect l="22652" t="23904" r="23051" b="8112"/>
          <a:stretch>
            <a:fillRect/>
          </a:stretch>
        </p:blipFill>
        <p:spPr bwMode="auto">
          <a:xfrm>
            <a:off x="1670050" y="231775"/>
            <a:ext cx="6811963" cy="5330825"/>
          </a:xfrm>
          <a:prstGeom prst="rect">
            <a:avLst/>
          </a:prstGeom>
          <a:noFill/>
          <a:ln w="9525">
            <a:noFill/>
            <a:miter lim="800000"/>
            <a:headEnd/>
            <a:tailEnd/>
          </a:ln>
        </p:spPr>
      </p:pic>
      <p:sp>
        <p:nvSpPr>
          <p:cNvPr id="4" name="TextBox 3"/>
          <p:cNvSpPr txBox="1"/>
          <p:nvPr/>
        </p:nvSpPr>
        <p:spPr>
          <a:xfrm>
            <a:off x="3330575" y="5638800"/>
            <a:ext cx="5573713" cy="1274763"/>
          </a:xfrm>
          <a:prstGeom prst="rect">
            <a:avLst/>
          </a:prstGeom>
          <a:noFill/>
        </p:spPr>
        <p:txBody>
          <a:bodyPr>
            <a:spAutoFit/>
          </a:bodyPr>
          <a:lstStyle/>
          <a:p>
            <a:pPr>
              <a:lnSpc>
                <a:spcPct val="80000"/>
              </a:lnSpc>
              <a:spcBef>
                <a:spcPct val="20000"/>
              </a:spcBef>
              <a:defRPr/>
            </a:pPr>
            <a:r>
              <a:rPr lang="en-US" sz="1600" b="1" dirty="0">
                <a:solidFill>
                  <a:srgbClr val="006666"/>
                </a:solidFill>
                <a:latin typeface="+mj-lt"/>
                <a:ea typeface="+mj-ea"/>
                <a:cs typeface="+mj-cs"/>
              </a:rPr>
              <a:t>Annual review:  </a:t>
            </a:r>
          </a:p>
          <a:p>
            <a:pPr>
              <a:lnSpc>
                <a:spcPct val="80000"/>
              </a:lnSpc>
              <a:spcBef>
                <a:spcPct val="20000"/>
              </a:spcBef>
              <a:buFont typeface="Arial" pitchFamily="34" charset="0"/>
              <a:buChar char="•"/>
              <a:defRPr/>
            </a:pPr>
            <a:r>
              <a:rPr lang="en-US" sz="1600" b="1" dirty="0">
                <a:solidFill>
                  <a:srgbClr val="006666"/>
                </a:solidFill>
                <a:latin typeface="+mj-lt"/>
                <a:ea typeface="+mj-ea"/>
                <a:cs typeface="+mj-cs"/>
              </a:rPr>
              <a:t>     Reflection summary</a:t>
            </a:r>
          </a:p>
          <a:p>
            <a:pPr>
              <a:lnSpc>
                <a:spcPct val="80000"/>
              </a:lnSpc>
              <a:spcBef>
                <a:spcPct val="20000"/>
              </a:spcBef>
              <a:buFont typeface="Arial" pitchFamily="34" charset="0"/>
              <a:buChar char="•"/>
              <a:defRPr/>
            </a:pPr>
            <a:r>
              <a:rPr lang="en-US" sz="1600" b="1" dirty="0">
                <a:solidFill>
                  <a:srgbClr val="006666"/>
                </a:solidFill>
                <a:latin typeface="+mj-lt"/>
                <a:ea typeface="+mj-ea"/>
                <a:cs typeface="+mj-cs"/>
              </a:rPr>
              <a:t>     Revisions to goal (April 1)</a:t>
            </a:r>
          </a:p>
          <a:p>
            <a:pPr>
              <a:lnSpc>
                <a:spcPct val="80000"/>
              </a:lnSpc>
              <a:spcBef>
                <a:spcPct val="20000"/>
              </a:spcBef>
              <a:defRPr/>
            </a:pPr>
            <a:endParaRPr lang="en-US" sz="1600" b="1" dirty="0">
              <a:solidFill>
                <a:srgbClr val="006666"/>
              </a:solidFill>
              <a:latin typeface="+mj-lt"/>
              <a:ea typeface="+mj-ea"/>
              <a:cs typeface="+mj-cs"/>
            </a:endParaRPr>
          </a:p>
          <a:p>
            <a:pPr>
              <a:lnSpc>
                <a:spcPct val="80000"/>
              </a:lnSpc>
              <a:spcBef>
                <a:spcPct val="20000"/>
              </a:spcBef>
              <a:buFont typeface="Arial" pitchFamily="34" charset="0"/>
              <a:buChar char="•"/>
              <a:defRPr/>
            </a:pPr>
            <a:endParaRPr lang="en-US" sz="1600" b="1" dirty="0">
              <a:solidFill>
                <a:srgbClr val="006666"/>
              </a:solidFill>
              <a:latin typeface="+mj-lt"/>
              <a:ea typeface="+mj-ea"/>
              <a:cs typeface="+mj-cs"/>
            </a:endParaRPr>
          </a:p>
        </p:txBody>
      </p:sp>
    </p:spTree>
  </p:cSld>
  <p:clrMapOvr>
    <a:masterClrMapping/>
  </p:clrMapOvr>
  <p:transition spd="med" advClick="0">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498600" y="255588"/>
            <a:ext cx="7466013" cy="1384300"/>
          </a:xfrm>
          <a:prstGeom prst="rect">
            <a:avLst/>
          </a:prstGeom>
          <a:noFill/>
          <a:ln w="9525">
            <a:noFill/>
            <a:miter lim="800000"/>
            <a:headEnd/>
            <a:tailEnd/>
          </a:ln>
        </p:spPr>
        <p:txBody>
          <a:bodyPr anchor="ctr">
            <a:spAutoFit/>
          </a:bodyPr>
          <a:lstStyle/>
          <a:p>
            <a:r>
              <a:rPr lang="en-US" sz="1400">
                <a:solidFill>
                  <a:srgbClr val="000000"/>
                </a:solidFill>
                <a:latin typeface="Times New Roman" pitchFamily="18" charset="0"/>
                <a:ea typeface="Calibri" pitchFamily="34" charset="0"/>
                <a:cs typeface="Times New Roman" pitchFamily="18" charset="0"/>
              </a:rPr>
              <a:t>The annual review of the plan must include the following:</a:t>
            </a:r>
            <a:endParaRPr lang="en-US" sz="1400">
              <a:ea typeface="Calibri" pitchFamily="34" charset="0"/>
              <a:cs typeface="Arial" charset="0"/>
            </a:endParaRPr>
          </a:p>
          <a:p>
            <a:pPr eaLnBrk="0" hangingPunct="0"/>
            <a:r>
              <a:rPr lang="en-US" sz="1400">
                <a:solidFill>
                  <a:srgbClr val="9B9B9B"/>
                </a:solidFill>
                <a:ea typeface="Calibri" pitchFamily="34" charset="0"/>
                <a:cs typeface="ArialMT"/>
              </a:rPr>
              <a:t>■ </a:t>
            </a:r>
            <a:r>
              <a:rPr lang="en-US" sz="1400">
                <a:solidFill>
                  <a:srgbClr val="000000"/>
                </a:solidFill>
                <a:latin typeface="Times New Roman" pitchFamily="18" charset="0"/>
                <a:ea typeface="Calibri" pitchFamily="34" charset="0"/>
                <a:cs typeface="Times New Roman" pitchFamily="18" charset="0"/>
              </a:rPr>
              <a:t>Add completion dates to your objective(s) chart for activities completed during the year.</a:t>
            </a:r>
            <a:endParaRPr lang="en-US" sz="1400">
              <a:cs typeface="Arial" charset="0"/>
            </a:endParaRPr>
          </a:p>
          <a:p>
            <a:pPr eaLnBrk="0" hangingPunct="0"/>
            <a:r>
              <a:rPr lang="en-US" sz="1400">
                <a:solidFill>
                  <a:srgbClr val="9B9B9B"/>
                </a:solidFill>
              </a:rPr>
              <a:t>■ </a:t>
            </a:r>
            <a:r>
              <a:rPr lang="en-US" sz="1400">
                <a:solidFill>
                  <a:srgbClr val="000000"/>
                </a:solidFill>
                <a:latin typeface="Times New Roman" pitchFamily="18" charset="0"/>
              </a:rPr>
              <a:t>Reflection of how you grew professionally throughout the year, in the standards identified in your plan. </a:t>
            </a:r>
            <a:r>
              <a:rPr lang="en-US" sz="1400" i="1">
                <a:solidFill>
                  <a:srgbClr val="000000"/>
                </a:solidFill>
                <a:latin typeface="Times New Roman" pitchFamily="18" charset="0"/>
              </a:rPr>
              <a:t>(See print in italics below)</a:t>
            </a:r>
            <a:endParaRPr lang="en-US" sz="1400">
              <a:cs typeface="Arial" charset="0"/>
            </a:endParaRPr>
          </a:p>
          <a:p>
            <a:pPr eaLnBrk="0" hangingPunct="0"/>
            <a:r>
              <a:rPr lang="en-US" sz="1400">
                <a:solidFill>
                  <a:srgbClr val="9B9B9B"/>
                </a:solidFill>
              </a:rPr>
              <a:t>■ </a:t>
            </a:r>
            <a:r>
              <a:rPr lang="en-US" sz="1400">
                <a:solidFill>
                  <a:srgbClr val="000000"/>
                </a:solidFill>
                <a:latin typeface="Times New Roman" pitchFamily="18" charset="0"/>
              </a:rPr>
              <a:t>Reflection of how that growth had an effect on student learning. </a:t>
            </a:r>
            <a:r>
              <a:rPr lang="en-US" sz="1400" b="1">
                <a:solidFill>
                  <a:srgbClr val="000000"/>
                </a:solidFill>
                <a:latin typeface="Times New Roman" pitchFamily="18" charset="0"/>
              </a:rPr>
              <a:t>(See print in bold below)</a:t>
            </a:r>
            <a:endParaRPr lang="en-US" sz="1400">
              <a:cs typeface="Arial" charset="0"/>
            </a:endParaRPr>
          </a:p>
          <a:p>
            <a:pPr eaLnBrk="0" hangingPunct="0"/>
            <a:r>
              <a:rPr lang="en-US" sz="1400">
                <a:solidFill>
                  <a:srgbClr val="9B9B9B"/>
                </a:solidFill>
              </a:rPr>
              <a:t>■ </a:t>
            </a:r>
            <a:r>
              <a:rPr lang="en-US" sz="1400">
                <a:solidFill>
                  <a:srgbClr val="000000"/>
                </a:solidFill>
                <a:latin typeface="Times New Roman" pitchFamily="18" charset="0"/>
              </a:rPr>
              <a:t>Description of any revisions made in the goal, objectives, or activities. (</a:t>
            </a:r>
            <a:r>
              <a:rPr lang="en-US" sz="1400" u="sng">
                <a:solidFill>
                  <a:srgbClr val="000000"/>
                </a:solidFill>
                <a:latin typeface="Times New Roman" pitchFamily="18" charset="0"/>
              </a:rPr>
              <a:t>See underlined print below</a:t>
            </a:r>
            <a:r>
              <a:rPr lang="en-US" sz="1400">
                <a:solidFill>
                  <a:srgbClr val="000000"/>
                </a:solidFill>
                <a:latin typeface="Times New Roman" pitchFamily="18" charset="0"/>
              </a:rPr>
              <a:t>)</a:t>
            </a:r>
            <a:endParaRPr lang="en-US" sz="1400">
              <a:cs typeface="Arial" charset="0"/>
            </a:endParaRPr>
          </a:p>
        </p:txBody>
      </p:sp>
      <p:sp>
        <p:nvSpPr>
          <p:cNvPr id="28674" name="Rectangle 2"/>
          <p:cNvSpPr>
            <a:spLocks noChangeArrowheads="1"/>
          </p:cNvSpPr>
          <p:nvPr/>
        </p:nvSpPr>
        <p:spPr bwMode="auto">
          <a:xfrm>
            <a:off x="1589088" y="1809750"/>
            <a:ext cx="7315200" cy="5048250"/>
          </a:xfrm>
          <a:prstGeom prst="rect">
            <a:avLst/>
          </a:prstGeom>
          <a:noFill/>
          <a:ln w="9525">
            <a:noFill/>
            <a:miter lim="800000"/>
            <a:headEnd/>
            <a:tailEnd/>
          </a:ln>
        </p:spPr>
        <p:txBody>
          <a:bodyPr anchor="ctr">
            <a:spAutoFit/>
          </a:bodyPr>
          <a:lstStyle/>
          <a:p>
            <a:r>
              <a:rPr lang="en-US" sz="1400">
                <a:latin typeface="Verdana" pitchFamily="34" charset="0"/>
                <a:ea typeface="Calibri" pitchFamily="34" charset="0"/>
                <a:cs typeface="Times New Roman" pitchFamily="18" charset="0"/>
              </a:rPr>
              <a:t>Goal: I will research and implement an early literacy program in my classroom so that students will be immersed in a literacy-rich environment in order to become improved readers in later grades, reflecting higher test scores.</a:t>
            </a:r>
            <a:endParaRPr lang="en-US" sz="1400">
              <a:ea typeface="Calibri" pitchFamily="34" charset="0"/>
              <a:cs typeface="Arial" charset="0"/>
            </a:endParaRPr>
          </a:p>
          <a:p>
            <a:pPr eaLnBrk="0" hangingPunct="0"/>
            <a:r>
              <a:rPr lang="en-US" sz="1400">
                <a:latin typeface="Verdana" pitchFamily="34" charset="0"/>
                <a:ea typeface="Calibri" pitchFamily="34" charset="0"/>
                <a:cs typeface="Times New Roman" pitchFamily="18" charset="0"/>
              </a:rPr>
              <a:t>August, 2008--My license expires in 2010 but I began my PDP in 2007, so I am on a 4-year plan for my PDP.  I had a very busy, but successful, first year teaching XYZ Grade at XXXXX School.  </a:t>
            </a:r>
            <a:endParaRPr lang="en-US" sz="1400">
              <a:cs typeface="Arial" charset="0"/>
            </a:endParaRPr>
          </a:p>
          <a:p>
            <a:pPr eaLnBrk="0" hangingPunct="0"/>
            <a:r>
              <a:rPr lang="en-US" sz="1400">
                <a:latin typeface="Verdana" pitchFamily="34" charset="0"/>
              </a:rPr>
              <a:t>I am the only XYZ teacher in our school, but an ABC teacher, who is also my mentor, was an excellent resource to me. </a:t>
            </a:r>
            <a:r>
              <a:rPr lang="en-US" sz="1400" i="1">
                <a:latin typeface="Verdana" pitchFamily="34" charset="0"/>
              </a:rPr>
              <a:t>We made a point to meet at least once a month to touch base on things I needed to be aware of, exchange lesson plan ideas, and just give me an opportunity to ask any questions I had. She and I also attended the annual “Teaching Conference” together in January. We came back with so many wonderful strategies and lessons that I have decided to use in my classroom.</a:t>
            </a:r>
            <a:r>
              <a:rPr lang="en-US" sz="1400">
                <a:latin typeface="Verdana" pitchFamily="34" charset="0"/>
              </a:rPr>
              <a:t> </a:t>
            </a:r>
            <a:r>
              <a:rPr lang="en-US" sz="1400" u="sng">
                <a:latin typeface="Verdana" pitchFamily="34" charset="0"/>
              </a:rPr>
              <a:t>Attending a conference made me see an important value in professional development, so next year I would like to attend two other literacy conferences to help me meet my goal.  I have added them to objective number 1.</a:t>
            </a:r>
            <a:r>
              <a:rPr lang="en-US" sz="1400">
                <a:latin typeface="Verdana" pitchFamily="34" charset="0"/>
              </a:rPr>
              <a:t>  A major goal I set out to accomplish this year was to look at different early literacy programs used at schools and begin to use one in my classroom</a:t>
            </a:r>
            <a:r>
              <a:rPr lang="en-US" sz="1400" i="1">
                <a:latin typeface="Verdana" pitchFamily="34" charset="0"/>
              </a:rPr>
              <a:t>. I still will continue researching other programs by reading books and articles to learn more about early literacy.</a:t>
            </a:r>
            <a:r>
              <a:rPr lang="en-US" sz="1400">
                <a:latin typeface="Verdana" pitchFamily="34" charset="0"/>
              </a:rPr>
              <a:t> </a:t>
            </a:r>
            <a:r>
              <a:rPr lang="en-US" sz="1400" i="1">
                <a:latin typeface="Verdana" pitchFamily="34" charset="0"/>
              </a:rPr>
              <a:t>I did not get a chance to observe reading programs in other classroom, but will definitely try to do so next year. I began some of the parts of the program this year. One of the aspects of my program was to label as many parts of the classroom as I could with their words (table, chair, door, shelf, etc)</a:t>
            </a:r>
            <a:endParaRPr lang="en-US" sz="1400">
              <a:cs typeface="Arial" charset="0"/>
            </a:endParaRPr>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836738" y="263525"/>
            <a:ext cx="6992937" cy="6592888"/>
          </a:xfrm>
          <a:prstGeom prst="rect">
            <a:avLst/>
          </a:prstGeom>
          <a:noFill/>
          <a:ln w="9525">
            <a:noFill/>
            <a:miter lim="800000"/>
            <a:headEnd/>
            <a:tailEnd/>
          </a:ln>
        </p:spPr>
        <p:txBody>
          <a:bodyPr>
            <a:spAutoFit/>
          </a:bodyPr>
          <a:lstStyle/>
          <a:p>
            <a:pPr>
              <a:lnSpc>
                <a:spcPct val="80000"/>
              </a:lnSpc>
              <a:spcBef>
                <a:spcPct val="20000"/>
              </a:spcBef>
            </a:pPr>
            <a:r>
              <a:rPr lang="en-US" sz="1600" b="1">
                <a:latin typeface="Verdana" pitchFamily="34" charset="0"/>
                <a:ea typeface="Calibri" pitchFamily="34" charset="0"/>
                <a:cs typeface="Times New Roman" pitchFamily="18" charset="0"/>
              </a:rPr>
              <a:t>I found that the students liked looking for these labels around the classroom and it helped them match words to objects. It was also helpful for them when doing independent writing because they could look at the label to write the word they wanted. Also, seeing the labels on a daily basis got them to remember the words and become familiar with them.</a:t>
            </a:r>
            <a:r>
              <a:rPr lang="en-US" sz="1600">
                <a:latin typeface="Verdana" pitchFamily="34" charset="0"/>
                <a:ea typeface="Calibri" pitchFamily="34" charset="0"/>
                <a:cs typeface="Times New Roman" pitchFamily="18" charset="0"/>
              </a:rPr>
              <a:t> Another aspect of my early literacy program was guided reading. </a:t>
            </a:r>
            <a:r>
              <a:rPr lang="en-US" sz="1600" i="1">
                <a:latin typeface="Verdana" pitchFamily="34" charset="0"/>
                <a:ea typeface="Calibri" pitchFamily="34" charset="0"/>
                <a:cs typeface="Times New Roman" pitchFamily="18" charset="0"/>
              </a:rPr>
              <a:t>In November I introduced guided reading to my students and parents. Each week we would look at a different book in small groups. We would look at the title, pictures, and walk through the book to make predictions and ask questions about the book before reading it. After reading it several times, the students would take the books home on Friday to share with their families.</a:t>
            </a:r>
            <a:r>
              <a:rPr lang="en-US" sz="1600">
                <a:latin typeface="Verdana" pitchFamily="34" charset="0"/>
                <a:ea typeface="Calibri" pitchFamily="34" charset="0"/>
                <a:cs typeface="Times New Roman" pitchFamily="18" charset="0"/>
              </a:rPr>
              <a:t> </a:t>
            </a:r>
            <a:r>
              <a:rPr lang="en-US" sz="1600" b="1">
                <a:latin typeface="Verdana" pitchFamily="34" charset="0"/>
                <a:ea typeface="Calibri" pitchFamily="34" charset="0"/>
                <a:cs typeface="Times New Roman" pitchFamily="18" charset="0"/>
              </a:rPr>
              <a:t>The students and parents loved these books because many of them did not have age-appropriate books at home they could read independently. This directly relates to standard 7, because I am organizing and planning instruction based on my knowledge of the subject matter and the ability of my students.</a:t>
            </a:r>
            <a:r>
              <a:rPr lang="en-US" sz="1600">
                <a:latin typeface="Verdana" pitchFamily="34" charset="0"/>
                <a:ea typeface="Calibri" pitchFamily="34" charset="0"/>
                <a:cs typeface="Times New Roman" pitchFamily="18" charset="0"/>
              </a:rPr>
              <a:t> </a:t>
            </a:r>
            <a:r>
              <a:rPr lang="en-US" sz="1600" i="1">
                <a:latin typeface="Verdana" pitchFamily="34" charset="0"/>
                <a:ea typeface="Calibri" pitchFamily="34" charset="0"/>
                <a:cs typeface="Times New Roman" pitchFamily="18" charset="0"/>
              </a:rPr>
              <a:t>After some reflection, I have decided to take my guided reading program one step further next year and work more on concepts of print before introducing guided reading.</a:t>
            </a:r>
            <a:r>
              <a:rPr lang="en-US" sz="1600">
                <a:latin typeface="Verdana" pitchFamily="34" charset="0"/>
                <a:ea typeface="Calibri" pitchFamily="34" charset="0"/>
                <a:cs typeface="Times New Roman" pitchFamily="18" charset="0"/>
              </a:rPr>
              <a:t> </a:t>
            </a:r>
            <a:r>
              <a:rPr lang="en-US" sz="1600" b="1">
                <a:latin typeface="Verdana" pitchFamily="34" charset="0"/>
                <a:ea typeface="Calibri" pitchFamily="34" charset="0"/>
                <a:cs typeface="Times New Roman" pitchFamily="18" charset="0"/>
              </a:rPr>
              <a:t>I noticed that some students lacked knowledge of parts of a book, the direction of the print, and other skills that made the initial guided reading sessions difficult for them. I also plan to have the parents more involved so they can work with their child on these skills at home.</a:t>
            </a:r>
            <a:r>
              <a:rPr lang="en-US" sz="1600">
                <a:latin typeface="Verdana" pitchFamily="34" charset="0"/>
                <a:ea typeface="Calibri" pitchFamily="34" charset="0"/>
                <a:cs typeface="Times New Roman" pitchFamily="18" charset="0"/>
              </a:rPr>
              <a:t> </a:t>
            </a:r>
            <a:r>
              <a:rPr lang="en-US" sz="1600" i="1">
                <a:latin typeface="Verdana" pitchFamily="34" charset="0"/>
                <a:ea typeface="Calibri" pitchFamily="34" charset="0"/>
                <a:cs typeface="Times New Roman" pitchFamily="18" charset="0"/>
              </a:rPr>
              <a:t>In the spring of this year I began my Masters program to receive my licenses as a reading teacher and a reading specialist. I think that the courses I take for the program with help in developing my early literacy program and help my students become more successful readers in the future. </a:t>
            </a:r>
            <a:r>
              <a:rPr lang="en-US" sz="1600">
                <a:latin typeface="Verdana" pitchFamily="34" charset="0"/>
                <a:ea typeface="Calibri" pitchFamily="34" charset="0"/>
                <a:cs typeface="Times New Roman" pitchFamily="18" charset="0"/>
              </a:rPr>
              <a:t>Overall, it was a great year and I am looking forward to making next year even better.</a:t>
            </a:r>
            <a:endParaRPr lang="en-US" sz="1600">
              <a:ea typeface="Calibri" pitchFamily="34" charset="0"/>
              <a:cs typeface="Times New Roman" pitchFamily="18" charset="0"/>
            </a:endParaRPr>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Classroom expectations">
  <a:themeElements>
    <a:clrScheme name="1844_Classroom Expectations_Copyedi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844_Classroom Expectations_Copyedited">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844_Classroom Expectations_Copyedi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844_Classroom Expectations_Copyedi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844_Classroom Expectations_Copyedi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844_Classroom Expectations_Copyedi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844_Classroom Expectations_Copyedi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844_Classroom Expectations_Copyedi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844_Classroom Expectations_Copyedi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844_Classroom Expectations_Copyedi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844_Classroom Expectations_Copyedi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844_Classroom Expectations_Copyedi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844_Classroom Expectations_Copyedi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844_Classroom Expectations_Copyedi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844_Classroom Expectations_Copyedited 1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Classroom expectations</Template>
  <TotalTime>3374</TotalTime>
  <Words>1239</Words>
  <Application>Microsoft Office PowerPoint</Application>
  <PresentationFormat>On-screen Show (4:3)</PresentationFormat>
  <Paragraphs>77</Paragraphs>
  <Slides>12</Slides>
  <Notes>7</Notes>
  <HiddenSlides>0</HiddenSlides>
  <MMClips>0</MMClips>
  <ScaleCrop>false</ScaleCrop>
  <HeadingPairs>
    <vt:vector size="6" baseType="variant">
      <vt:variant>
        <vt:lpstr>Fonts Used</vt:lpstr>
      </vt:variant>
      <vt:variant>
        <vt:i4>7</vt:i4>
      </vt:variant>
      <vt:variant>
        <vt:lpstr>Design Template</vt:lpstr>
      </vt:variant>
      <vt:variant>
        <vt:i4>2</vt:i4>
      </vt:variant>
      <vt:variant>
        <vt:lpstr>Slide Titles</vt:lpstr>
      </vt:variant>
      <vt:variant>
        <vt:i4>12</vt:i4>
      </vt:variant>
    </vt:vector>
  </HeadingPairs>
  <TitlesOfParts>
    <vt:vector size="21" baseType="lpstr">
      <vt:lpstr>Arial</vt:lpstr>
      <vt:lpstr>Tahoma</vt:lpstr>
      <vt:lpstr>Wingdings</vt:lpstr>
      <vt:lpstr>Times New Roman</vt:lpstr>
      <vt:lpstr>Calibri</vt:lpstr>
      <vt:lpstr>ArialMT</vt:lpstr>
      <vt:lpstr>Verdana</vt:lpstr>
      <vt:lpstr>Classroom expectations</vt:lpstr>
      <vt:lpstr>Classroom expectations</vt:lpstr>
      <vt:lpstr>Creating the Professional Development Plan (PDP) Step III – Annual Review </vt:lpstr>
      <vt:lpstr>Professional Development  Plan (PDP) Themes</vt:lpstr>
      <vt:lpstr>Licensure Cycle-5 Year Plan</vt:lpstr>
      <vt:lpstr>Other Timelines</vt:lpstr>
      <vt:lpstr>CREATING THE PDP  Step I—Reflection   Step II—Writing the Plan   Step III—Annual Review  Step IV—Documentation of Plan Completion   </vt:lpstr>
      <vt:lpstr>Part E—Meeting the Goal</vt:lpstr>
      <vt:lpstr>Slide 7</vt:lpstr>
      <vt:lpstr>Slide 8</vt:lpstr>
      <vt:lpstr>Slide 9</vt:lpstr>
      <vt:lpstr>References</vt:lpstr>
      <vt:lpstr>References (continued)</vt:lpstr>
      <vt:lpstr>I teach…I touch the future.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the Professional Development Plan (PDP)</dc:title>
  <dc:creator>Owner</dc:creator>
  <cp:lastModifiedBy>test</cp:lastModifiedBy>
  <cp:revision>109</cp:revision>
  <dcterms:created xsi:type="dcterms:W3CDTF">2009-04-06T02:16:36Z</dcterms:created>
  <dcterms:modified xsi:type="dcterms:W3CDTF">2011-11-12T16:06:01Z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TC011589511033</vt:lpwstr>
  </property>
</Properties>
</file>